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Lato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Roboto Condensed"/>
      <p:regular r:id="rId44"/>
      <p:bold r:id="rId45"/>
      <p:italic r:id="rId46"/>
      <p:boldItalic r:id="rId47"/>
    </p:embeddedFont>
    <p:embeddedFont>
      <p:font typeface="Squada One"/>
      <p:regular r:id="rId48"/>
    </p:embeddedFont>
    <p:embeddedFont>
      <p:font typeface="Roboto Condensed Light"/>
      <p:regular r:id="rId49"/>
      <p:bold r:id="rId50"/>
      <p:italic r:id="rId51"/>
      <p:boldItalic r:id="rId52"/>
    </p:embeddedFont>
    <p:embeddedFont>
      <p:font typeface="Exo 2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6143A3-CF37-469A-9C92-3E4A81EB1B19}">
  <a:tblStyle styleId="{B06143A3-CF37-469A-9C92-3E4A81EB1B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RobotoCondensed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RobotoCondensed-italic.fntdata"/><Relationship Id="rId45" Type="http://schemas.openxmlformats.org/officeDocument/2006/relationships/font" Target="fonts/RobotoCondense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quadaOne-regular.fntdata"/><Relationship Id="rId47" Type="http://schemas.openxmlformats.org/officeDocument/2006/relationships/font" Target="fonts/RobotoCondensed-boldItalic.fntdata"/><Relationship Id="rId49" Type="http://schemas.openxmlformats.org/officeDocument/2006/relationships/font" Target="fonts/RobotoCondensed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Light-italic.fntdata"/><Relationship Id="rId50" Type="http://schemas.openxmlformats.org/officeDocument/2006/relationships/font" Target="fonts/RobotoCondensedLight-bold.fntdata"/><Relationship Id="rId53" Type="http://schemas.openxmlformats.org/officeDocument/2006/relationships/font" Target="fonts/Exo2-regular.fntdata"/><Relationship Id="rId52" Type="http://schemas.openxmlformats.org/officeDocument/2006/relationships/font" Target="fonts/RobotoCondensedLight-boldItalic.fntdata"/><Relationship Id="rId11" Type="http://schemas.openxmlformats.org/officeDocument/2006/relationships/slide" Target="slides/slide6.xml"/><Relationship Id="rId55" Type="http://schemas.openxmlformats.org/officeDocument/2006/relationships/font" Target="fonts/Exo2-italic.fntdata"/><Relationship Id="rId10" Type="http://schemas.openxmlformats.org/officeDocument/2006/relationships/slide" Target="slides/slide5.xml"/><Relationship Id="rId54" Type="http://schemas.openxmlformats.org/officeDocument/2006/relationships/font" Target="fonts/Exo2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Exo2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3f15300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3f15300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3f153003c_2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3f153003c_2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protein seq and feature vector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 id followed by prot seq from fasta file</a:t>
            </a:r>
            <a:br>
              <a:rPr lang="en"/>
            </a:br>
            <a:r>
              <a:rPr lang="en"/>
              <a:t>Part of a feat vect- comes from prot seq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d3f153003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d3f153003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Arey kuch daal do feature extraction mein, mere paas bolne ko hai hi nahi zyada aisa lag raha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Cool, plot daalke isi mein likh dena, kya explain karna hai, dekh lenge subah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3f153003c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3f153003c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plotted feature vectors obtained from PseAAC in 2D space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3f153003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3f153003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3f153003c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3f153003c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plotted feature vectors obtained from conjoint triad in 2D space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3f153003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3f153003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3f153003c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d3f153003c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3f153003c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3f153003c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3f153003c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3f153003c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422e07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0422e07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3f153003c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3f153003c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d3f153003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d3f153003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1abfbaf28_3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1abfbaf28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3f153003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3f153003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3f153003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3f153003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3f153003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3f153003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3f153003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3f153003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0422e0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0422e0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3f153003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d3f153003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8d3b44f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8d3b44f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f153003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f153003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3f153003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3f153003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3f153003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3f153003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3f153003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3f153003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8d3b44f0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8d3b44f0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3f153003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3f153003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3f153003c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3f153003c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Equally divided inter and non-inter such that class doesn’t get </a:t>
            </a:r>
            <a:r>
              <a:rPr lang="en"/>
              <a:t>imbalance</a:t>
            </a:r>
            <a:r>
              <a:rPr lang="en"/>
              <a:t>, and model might overfit if it isn’t balanced, thus, might favour one class.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push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jpg"/><Relationship Id="rId4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75" y="3054930"/>
            <a:ext cx="4352100" cy="19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Supervised By: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Dr. Sitanshu Shekhar Sahu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Vivek Raj Gupta - BE/10144/17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Chinmay Sharma - BE/10275/17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Condensed"/>
                <a:ea typeface="Roboto Condensed"/>
                <a:cs typeface="Roboto Condensed"/>
                <a:sym typeface="Roboto Condensed"/>
              </a:rPr>
              <a:t>Nachiket Agni - BE/10425/17</a:t>
            </a:r>
            <a:endParaRPr b="1" sz="16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Protein-Protein Interactions using Machine Learning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 flipH="1" rot="10800000">
            <a:off x="5400350" y="3176025"/>
            <a:ext cx="38319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/>
          <p:nvPr>
            <p:ph type="ctrTitle"/>
          </p:nvPr>
        </p:nvSpPr>
        <p:spPr>
          <a:xfrm flipH="1">
            <a:off x="2747779" y="271292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METHODS</a:t>
            </a:r>
            <a:endParaRPr/>
          </a:p>
        </p:txBody>
      </p:sp>
      <p:sp>
        <p:nvSpPr>
          <p:cNvPr id="220" name="Google Shape;220;p35"/>
          <p:cNvSpPr txBox="1"/>
          <p:nvPr>
            <p:ph idx="2" type="title"/>
          </p:nvPr>
        </p:nvSpPr>
        <p:spPr>
          <a:xfrm flipH="1">
            <a:off x="4964179" y="21945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4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1" name="Google Shape;221;p35"/>
          <p:cNvCxnSpPr/>
          <p:nvPr/>
        </p:nvCxnSpPr>
        <p:spPr>
          <a:xfrm>
            <a:off x="3089225" y="4276125"/>
            <a:ext cx="6054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6"/>
          <p:cNvPicPr preferRelativeResize="0"/>
          <p:nvPr/>
        </p:nvPicPr>
        <p:blipFill rotWithShape="1">
          <a:blip r:embed="rId3">
            <a:alphaModFix/>
          </a:blip>
          <a:srcRect b="60854" l="0" r="0" t="0"/>
          <a:stretch/>
        </p:blipFill>
        <p:spPr>
          <a:xfrm>
            <a:off x="-12" y="0"/>
            <a:ext cx="6434974" cy="189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6"/>
          <p:cNvSpPr txBox="1"/>
          <p:nvPr>
            <p:ph type="ctrTitle"/>
          </p:nvPr>
        </p:nvSpPr>
        <p:spPr>
          <a:xfrm>
            <a:off x="0" y="2825375"/>
            <a:ext cx="3917100" cy="16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EXAMPLES OF PROTEIN SEQUENCES</a:t>
            </a:r>
            <a:endParaRPr sz="3000"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 b="0" l="0" r="22767" t="0"/>
          <a:stretch/>
        </p:blipFill>
        <p:spPr>
          <a:xfrm>
            <a:off x="3870027" y="1894150"/>
            <a:ext cx="5301798" cy="32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1221750" y="1130425"/>
            <a:ext cx="67005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Pseudo amino acid composition (PseAAC) can represent amino acid composition information and amino acid order information.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It has been widely used in the field of bioinformatics, including protein site prediction, protein subcellular localization prediction, protein structure class prediction, protein submitochondrial prediction and so on.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7"/>
          <p:cNvSpPr txBox="1"/>
          <p:nvPr>
            <p:ph type="ctrTitle"/>
          </p:nvPr>
        </p:nvSpPr>
        <p:spPr>
          <a:xfrm>
            <a:off x="1221750" y="319750"/>
            <a:ext cx="6985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Pseudo Amino Acid Composition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8"/>
          <p:cNvPicPr preferRelativeResize="0"/>
          <p:nvPr/>
        </p:nvPicPr>
        <p:blipFill rotWithShape="1">
          <a:blip r:embed="rId3">
            <a:alphaModFix/>
          </a:blip>
          <a:srcRect b="7169" l="5391" r="1167" t="2193"/>
          <a:stretch/>
        </p:blipFill>
        <p:spPr>
          <a:xfrm>
            <a:off x="349700" y="0"/>
            <a:ext cx="8444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/>
        </p:nvSpPr>
        <p:spPr>
          <a:xfrm>
            <a:off x="349700" y="0"/>
            <a:ext cx="345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lot of feature vectors obtained from PseAAC in 2D space</a:t>
            </a:r>
            <a:endParaRPr sz="1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349700" y="551875"/>
            <a:ext cx="14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H. pylori dataset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771325" y="681600"/>
            <a:ext cx="74172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Electrostatic interactions (including interactions between hydrogen bonds) and hydrophobic interactions can have an effect on protein-protein interactions.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Electrostatic and hydrophobic interactions are affected by the dipoles and volumes of the amino acid side chains.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Conjoint Triad (CT) is based on dipoles and volumes physicochemical properties to extract effective information from protein sequences.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 txBox="1"/>
          <p:nvPr>
            <p:ph type="ctrTitle"/>
          </p:nvPr>
        </p:nvSpPr>
        <p:spPr>
          <a:xfrm>
            <a:off x="863400" y="65975"/>
            <a:ext cx="7417200" cy="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Conjoint Triad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/>
          <p:cNvPicPr preferRelativeResize="0"/>
          <p:nvPr/>
        </p:nvPicPr>
        <p:blipFill rotWithShape="1">
          <a:blip r:embed="rId3">
            <a:alphaModFix/>
          </a:blip>
          <a:srcRect b="6777" l="5700" r="1154" t="4167"/>
          <a:stretch/>
        </p:blipFill>
        <p:spPr>
          <a:xfrm>
            <a:off x="345642" y="0"/>
            <a:ext cx="845271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349700" y="0"/>
            <a:ext cx="345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of feature vectors obtained from CT in 2D space</a:t>
            </a:r>
            <a:endParaRPr sz="1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349700" y="562925"/>
            <a:ext cx="14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H. pylori dataset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ctrTitle"/>
          </p:nvPr>
        </p:nvSpPr>
        <p:spPr>
          <a:xfrm flipH="1">
            <a:off x="2747775" y="3021975"/>
            <a:ext cx="51957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Models</a:t>
            </a:r>
            <a:endParaRPr/>
          </a:p>
        </p:txBody>
      </p:sp>
      <p:sp>
        <p:nvSpPr>
          <p:cNvPr id="260" name="Google Shape;260;p41"/>
          <p:cNvSpPr txBox="1"/>
          <p:nvPr>
            <p:ph idx="2" type="title"/>
          </p:nvPr>
        </p:nvSpPr>
        <p:spPr>
          <a:xfrm flipH="1">
            <a:off x="4964179" y="240112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5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61" name="Google Shape;261;p41"/>
          <p:cNvCxnSpPr/>
          <p:nvPr/>
        </p:nvCxnSpPr>
        <p:spPr>
          <a:xfrm>
            <a:off x="4226100" y="4243025"/>
            <a:ext cx="4917900" cy="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705750" y="1021725"/>
            <a:ext cx="6473400" cy="3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 k-nearest neighbors (KNN) algorithm is a supervised machine learning algorithm that can be used to solve both classification and regression problems.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 KNN algorithm 								assumes that similar 							things exist in close 								proximity. In other words,						     similar things are near to                                                                   each other.</a:t>
            </a:r>
            <a:endParaRPr/>
          </a:p>
        </p:txBody>
      </p:sp>
      <p:sp>
        <p:nvSpPr>
          <p:cNvPr id="267" name="Google Shape;267;p42"/>
          <p:cNvSpPr txBox="1"/>
          <p:nvPr>
            <p:ph type="ctrTitle"/>
          </p:nvPr>
        </p:nvSpPr>
        <p:spPr>
          <a:xfrm>
            <a:off x="1964851" y="2582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KNN Classifier</a:t>
            </a:r>
            <a:endParaRPr sz="3000"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800" y="2305050"/>
            <a:ext cx="3559775" cy="22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152775" y="1334550"/>
            <a:ext cx="7406100" cy="34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Random Forest is an ensemble learning method for classification, regression and other tasks that operate by constructing a multitude of Decision Trees at the time of training.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During classification task it outputs the                                                                                          class which is the  Mode of classes                                                                                                    predicted by  individual trees.</a:t>
            </a:r>
            <a:endParaRPr/>
          </a:p>
        </p:txBody>
      </p:sp>
      <p:sp>
        <p:nvSpPr>
          <p:cNvPr id="274" name="Google Shape;274;p4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Random Forest Classifier</a:t>
            </a:r>
            <a:endParaRPr sz="3000"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200" y="2675425"/>
            <a:ext cx="4087800" cy="24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546150" y="1021725"/>
            <a:ext cx="8051700" cy="35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Naive Bayes classifiers are a collection of classification algorithms based on </a:t>
            </a:r>
            <a:r>
              <a:rPr b="1" lang="en" sz="2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Bayes</a:t>
            </a:r>
            <a:r>
              <a:rPr lang="en" sz="2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' Theorem. </a:t>
            </a:r>
            <a:endParaRPr sz="2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It is not a single algorithm but a family of algorithms where all of them share a common principle, i.e. every pair of features being classified is independent of each other.</a:t>
            </a:r>
            <a:endParaRPr sz="20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Bayes’ Theorem finds the probability of an event occurring given the probability of another event that has already occurred.</a:t>
            </a:r>
            <a:endParaRPr/>
          </a:p>
        </p:txBody>
      </p:sp>
      <p:sp>
        <p:nvSpPr>
          <p:cNvPr id="281" name="Google Shape;281;p4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Naive Bayes Classifier</a:t>
            </a:r>
            <a:endParaRPr sz="3000"/>
          </a:p>
        </p:txBody>
      </p:sp>
      <p:pic>
        <p:nvPicPr>
          <p:cNvPr id="282" name="Google Shape;282;p44"/>
          <p:cNvPicPr preferRelativeResize="0"/>
          <p:nvPr/>
        </p:nvPicPr>
        <p:blipFill rotWithShape="1">
          <a:blip r:embed="rId3">
            <a:alphaModFix/>
          </a:blip>
          <a:srcRect b="24976" l="0" r="0" t="33528"/>
          <a:stretch/>
        </p:blipFill>
        <p:spPr>
          <a:xfrm>
            <a:off x="2906438" y="3640850"/>
            <a:ext cx="3331125" cy="85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 OF 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0" name="Google Shape;140;p27"/>
          <p:cNvSpPr txBox="1"/>
          <p:nvPr>
            <p:ph idx="2" type="ctrTitle"/>
          </p:nvPr>
        </p:nvSpPr>
        <p:spPr>
          <a:xfrm>
            <a:off x="489646" y="58778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1" name="Google Shape;141;p27"/>
          <p:cNvSpPr txBox="1"/>
          <p:nvPr>
            <p:ph idx="9" type="ctrTitle"/>
          </p:nvPr>
        </p:nvSpPr>
        <p:spPr>
          <a:xfrm>
            <a:off x="489646" y="74570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of Research work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2" name="Google Shape;142;p27"/>
          <p:cNvSpPr txBox="1"/>
          <p:nvPr>
            <p:ph idx="3" type="title"/>
          </p:nvPr>
        </p:nvSpPr>
        <p:spPr>
          <a:xfrm>
            <a:off x="2207323" y="113973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3" name="Google Shape;143;p27"/>
          <p:cNvSpPr txBox="1"/>
          <p:nvPr>
            <p:ph idx="5" type="title"/>
          </p:nvPr>
        </p:nvSpPr>
        <p:spPr>
          <a:xfrm>
            <a:off x="2207331" y="1377430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4" name="Google Shape;144;p27"/>
          <p:cNvSpPr txBox="1"/>
          <p:nvPr>
            <p:ph idx="4" type="title"/>
          </p:nvPr>
        </p:nvSpPr>
        <p:spPr>
          <a:xfrm>
            <a:off x="2207331" y="7457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45" name="Google Shape;145;p27"/>
          <p:cNvCxnSpPr/>
          <p:nvPr/>
        </p:nvCxnSpPr>
        <p:spPr>
          <a:xfrm>
            <a:off x="3297225" y="0"/>
            <a:ext cx="12900" cy="25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7"/>
          <p:cNvCxnSpPr/>
          <p:nvPr/>
        </p:nvCxnSpPr>
        <p:spPr>
          <a:xfrm>
            <a:off x="5848625" y="2841250"/>
            <a:ext cx="13200" cy="23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7"/>
          <p:cNvSpPr txBox="1"/>
          <p:nvPr>
            <p:ph idx="6" type="title"/>
          </p:nvPr>
        </p:nvSpPr>
        <p:spPr>
          <a:xfrm>
            <a:off x="2225033" y="20091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8" name="Google Shape;148;p27"/>
          <p:cNvSpPr txBox="1"/>
          <p:nvPr>
            <p:ph idx="7" type="title"/>
          </p:nvPr>
        </p:nvSpPr>
        <p:spPr>
          <a:xfrm>
            <a:off x="5848633" y="2714961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9" name="Google Shape;149;p27"/>
          <p:cNvSpPr txBox="1"/>
          <p:nvPr>
            <p:ph idx="8" type="title"/>
          </p:nvPr>
        </p:nvSpPr>
        <p:spPr>
          <a:xfrm>
            <a:off x="5861958" y="329949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0" name="Google Shape;150;p27"/>
          <p:cNvSpPr txBox="1"/>
          <p:nvPr>
            <p:ph idx="14" type="ctrTitle"/>
          </p:nvPr>
        </p:nvSpPr>
        <p:spPr>
          <a:xfrm>
            <a:off x="556996" y="1323511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1" name="Google Shape;151;p27"/>
          <p:cNvSpPr txBox="1"/>
          <p:nvPr>
            <p:ph idx="16" type="ctrTitle"/>
          </p:nvPr>
        </p:nvSpPr>
        <p:spPr>
          <a:xfrm>
            <a:off x="557008" y="200915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Methods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2" name="Google Shape;152;p27"/>
          <p:cNvSpPr txBox="1"/>
          <p:nvPr>
            <p:ph idx="18" type="ctrTitle"/>
          </p:nvPr>
        </p:nvSpPr>
        <p:spPr>
          <a:xfrm>
            <a:off x="6811558" y="258694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3" name="Google Shape;153;p27"/>
          <p:cNvSpPr txBox="1"/>
          <p:nvPr>
            <p:ph idx="20" type="ctrTitle"/>
          </p:nvPr>
        </p:nvSpPr>
        <p:spPr>
          <a:xfrm>
            <a:off x="6811558" y="329950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Approach: DNN-LightGBM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4" name="Google Shape;154;p27"/>
          <p:cNvSpPr txBox="1"/>
          <p:nvPr>
            <p:ph idx="8" type="title"/>
          </p:nvPr>
        </p:nvSpPr>
        <p:spPr>
          <a:xfrm>
            <a:off x="5861958" y="3884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5" name="Google Shape;155;p27"/>
          <p:cNvSpPr txBox="1"/>
          <p:nvPr>
            <p:ph idx="20" type="ctrTitle"/>
          </p:nvPr>
        </p:nvSpPr>
        <p:spPr>
          <a:xfrm>
            <a:off x="6811558" y="3816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6" name="Google Shape;156;p27"/>
          <p:cNvSpPr txBox="1"/>
          <p:nvPr>
            <p:ph idx="20" type="ctrTitle"/>
          </p:nvPr>
        </p:nvSpPr>
        <p:spPr>
          <a:xfrm>
            <a:off x="6811558" y="438910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57" name="Google Shape;157;p27"/>
          <p:cNvSpPr txBox="1"/>
          <p:nvPr>
            <p:ph idx="8" type="title"/>
          </p:nvPr>
        </p:nvSpPr>
        <p:spPr>
          <a:xfrm>
            <a:off x="5848633" y="446855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8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5"/>
          <p:cNvSpPr txBox="1"/>
          <p:nvPr>
            <p:ph idx="1" type="body"/>
          </p:nvPr>
        </p:nvSpPr>
        <p:spPr>
          <a:xfrm>
            <a:off x="240600" y="1094475"/>
            <a:ext cx="5473800" cy="3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 objective of the SVM algorithm is to find a hyperplane in an N-dimensional space that distinctly classifies the data points.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To separate the two classes of data points, there are many possible hyperplanes that could be chosen.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Our objective is to find a plane that has the maximum margin, i.e the maximum distance between data points of both classes.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5"/>
          <p:cNvSpPr txBox="1"/>
          <p:nvPr>
            <p:ph type="ctrTitle"/>
          </p:nvPr>
        </p:nvSpPr>
        <p:spPr>
          <a:xfrm>
            <a:off x="1637250" y="374675"/>
            <a:ext cx="58695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Support</a:t>
            </a:r>
            <a:r>
              <a:rPr lang="en" sz="3000"/>
              <a:t> Vector Machine (SVM)</a:t>
            </a:r>
            <a:endParaRPr sz="3000"/>
          </a:p>
        </p:txBody>
      </p:sp>
      <p:pic>
        <p:nvPicPr>
          <p:cNvPr descr="Image for post" id="289" name="Google Shape;2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400" y="2400775"/>
            <a:ext cx="3429500" cy="2742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6"/>
          <p:cNvSpPr txBox="1"/>
          <p:nvPr>
            <p:ph type="ctrTitle"/>
          </p:nvPr>
        </p:nvSpPr>
        <p:spPr>
          <a:xfrm flipH="1">
            <a:off x="2747775" y="3021975"/>
            <a:ext cx="51957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DNN-LightGBM</a:t>
            </a:r>
            <a:endParaRPr/>
          </a:p>
        </p:txBody>
      </p:sp>
      <p:sp>
        <p:nvSpPr>
          <p:cNvPr id="295" name="Google Shape;295;p46"/>
          <p:cNvSpPr txBox="1"/>
          <p:nvPr>
            <p:ph idx="2" type="title"/>
          </p:nvPr>
        </p:nvSpPr>
        <p:spPr>
          <a:xfrm flipH="1">
            <a:off x="4964179" y="226747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6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96" name="Google Shape;296;p46"/>
          <p:cNvCxnSpPr/>
          <p:nvPr/>
        </p:nvCxnSpPr>
        <p:spPr>
          <a:xfrm>
            <a:off x="4226100" y="4314375"/>
            <a:ext cx="4917900" cy="3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ctrTitle"/>
          </p:nvPr>
        </p:nvSpPr>
        <p:spPr>
          <a:xfrm>
            <a:off x="1964851" y="14102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Light-GBM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2" name="Google Shape;302;p47"/>
          <p:cNvSpPr txBox="1"/>
          <p:nvPr>
            <p:ph idx="4294967295" type="body"/>
          </p:nvPr>
        </p:nvSpPr>
        <p:spPr>
          <a:xfrm>
            <a:off x="880925" y="701475"/>
            <a:ext cx="76860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  LightGBM combines the predictions from multiple decision trees to generate the final predictions. </a:t>
            </a:r>
            <a:endParaRPr sz="2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The nodes in every decision tree take a different subset of features for selecting the best split. </a:t>
            </a:r>
            <a:endParaRPr sz="2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Additionally, each new tree takes into account the errors or mistakes made by the previous trees (</a:t>
            </a:r>
            <a:r>
              <a:rPr lang="en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boosting</a:t>
            </a:r>
            <a:r>
              <a:rPr lang="en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). </a:t>
            </a:r>
            <a:r>
              <a:rPr lang="en" sz="2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So, every successive decision tree is built on the errors of the previous trees.</a:t>
            </a:r>
            <a:endParaRPr sz="2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657100" y="722375"/>
            <a:ext cx="7299600" cy="42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 Deep Neural Network (DNN) architecture is combined with LightGBM classifier to present a hybrid approach.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Post the subtraction operation we get the high-level abstract features.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 LightGBM classifier uses these features as input along with their class labels.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Finally, a LightGBM predictor is applied instead of neural network-based predictor in the DNN architecture.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48"/>
          <p:cNvSpPr txBox="1"/>
          <p:nvPr>
            <p:ph type="ctrTitle"/>
          </p:nvPr>
        </p:nvSpPr>
        <p:spPr>
          <a:xfrm>
            <a:off x="1964850" y="110375"/>
            <a:ext cx="5214300" cy="6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DNN-LightGBM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25" y="504363"/>
            <a:ext cx="8732726" cy="41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>
            <p:ph type="ctrTitle"/>
          </p:nvPr>
        </p:nvSpPr>
        <p:spPr>
          <a:xfrm flipH="1">
            <a:off x="2747775" y="3021975"/>
            <a:ext cx="51957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19" name="Google Shape;319;p50"/>
          <p:cNvSpPr txBox="1"/>
          <p:nvPr>
            <p:ph idx="2" type="title"/>
          </p:nvPr>
        </p:nvSpPr>
        <p:spPr>
          <a:xfrm flipH="1">
            <a:off x="5036929" y="250027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7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20" name="Google Shape;320;p50"/>
          <p:cNvCxnSpPr/>
          <p:nvPr/>
        </p:nvCxnSpPr>
        <p:spPr>
          <a:xfrm>
            <a:off x="5981075" y="4077450"/>
            <a:ext cx="31629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/>
          <p:nvPr/>
        </p:nvSpPr>
        <p:spPr>
          <a:xfrm>
            <a:off x="1165500" y="829850"/>
            <a:ext cx="6975900" cy="41184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1"/>
          <p:cNvSpPr txBox="1"/>
          <p:nvPr>
            <p:ph type="ctrTitle"/>
          </p:nvPr>
        </p:nvSpPr>
        <p:spPr>
          <a:xfrm>
            <a:off x="683050" y="-21700"/>
            <a:ext cx="77373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Performance on S. cerevisiae Dataset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(five fold cross validation)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327" name="Google Shape;327;p51"/>
          <p:cNvGraphicFramePr/>
          <p:nvPr/>
        </p:nvGraphicFramePr>
        <p:xfrm>
          <a:off x="1499600" y="780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{B06143A3-CF37-469A-9C92-3E4A81EB1B19}</a:tableStyleId>
              </a:tblPr>
              <a:tblGrid>
                <a:gridCol w="1627975"/>
                <a:gridCol w="1627975"/>
                <a:gridCol w="1627975"/>
                <a:gridCol w="1627975"/>
              </a:tblGrid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CLASSIFIER</a:t>
                      </a:r>
                      <a:endParaRPr b="1" sz="1600">
                        <a:solidFill>
                          <a:schemeClr val="accen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ACCURACY(%)</a:t>
                      </a:r>
                      <a:endParaRPr b="1" sz="16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PRECISION(%)</a:t>
                      </a:r>
                      <a:endParaRPr b="1" sz="16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RECALL(%)</a:t>
                      </a:r>
                      <a:endParaRPr b="1" sz="16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K-Nearest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Neighbor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84.82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87.02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81.87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Random Forest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90.39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94.37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88.04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Naive Bayes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74.70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75.03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74.03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Support Vector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Machine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83.21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83.25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83.16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DNN-LightGBM</a:t>
                      </a:r>
                      <a:endParaRPr b="1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sng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93.13</a:t>
                      </a:r>
                      <a:endParaRPr b="1" sz="1700" u="sng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sng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94.90</a:t>
                      </a:r>
                      <a:endParaRPr b="1" sz="1700" u="sng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sng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90.72</a:t>
                      </a:r>
                      <a:endParaRPr b="1" sz="1700" u="sng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28" name="Google Shape;328;p51"/>
          <p:cNvCxnSpPr/>
          <p:nvPr/>
        </p:nvCxnSpPr>
        <p:spPr>
          <a:xfrm flipH="1" rot="10800000">
            <a:off x="1176600" y="2200063"/>
            <a:ext cx="6834900" cy="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51"/>
          <p:cNvCxnSpPr/>
          <p:nvPr/>
        </p:nvCxnSpPr>
        <p:spPr>
          <a:xfrm flipH="1" rot="10800000">
            <a:off x="1132500" y="3568638"/>
            <a:ext cx="6879000" cy="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51"/>
          <p:cNvCxnSpPr/>
          <p:nvPr/>
        </p:nvCxnSpPr>
        <p:spPr>
          <a:xfrm>
            <a:off x="1143600" y="4282313"/>
            <a:ext cx="6867900" cy="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51"/>
          <p:cNvCxnSpPr/>
          <p:nvPr/>
        </p:nvCxnSpPr>
        <p:spPr>
          <a:xfrm>
            <a:off x="1333800" y="1405763"/>
            <a:ext cx="6677700" cy="1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51"/>
          <p:cNvCxnSpPr/>
          <p:nvPr/>
        </p:nvCxnSpPr>
        <p:spPr>
          <a:xfrm>
            <a:off x="1165500" y="2817402"/>
            <a:ext cx="684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/>
          <p:nvPr/>
        </p:nvSpPr>
        <p:spPr>
          <a:xfrm>
            <a:off x="1165500" y="829850"/>
            <a:ext cx="6975900" cy="4118400"/>
          </a:xfrm>
          <a:prstGeom prst="snip2DiagRect">
            <a:avLst>
              <a:gd fmla="val 18257" name="adj1"/>
              <a:gd fmla="val 0" name="adj2"/>
            </a:avLst>
          </a:prstGeom>
          <a:solidFill>
            <a:srgbClr val="AAFFEE">
              <a:alpha val="28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52"/>
          <p:cNvSpPr txBox="1"/>
          <p:nvPr>
            <p:ph type="ctrTitle"/>
          </p:nvPr>
        </p:nvSpPr>
        <p:spPr>
          <a:xfrm>
            <a:off x="1069350" y="-21700"/>
            <a:ext cx="69759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Performance on H.pylori Dataset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(five fold cross validation)</a:t>
            </a:r>
            <a:endParaRPr>
              <a:solidFill>
                <a:schemeClr val="dk2"/>
              </a:solidFill>
            </a:endParaRPr>
          </a:p>
        </p:txBody>
      </p:sp>
      <p:graphicFrame>
        <p:nvGraphicFramePr>
          <p:cNvPr id="339" name="Google Shape;339;p52"/>
          <p:cNvGraphicFramePr/>
          <p:nvPr/>
        </p:nvGraphicFramePr>
        <p:xfrm>
          <a:off x="1499600" y="780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{B06143A3-CF37-469A-9C92-3E4A81EB1B19}</a:tableStyleId>
              </a:tblPr>
              <a:tblGrid>
                <a:gridCol w="1627975"/>
                <a:gridCol w="1627975"/>
                <a:gridCol w="1627975"/>
                <a:gridCol w="1627975"/>
              </a:tblGrid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CLASSIFIER</a:t>
                      </a:r>
                      <a:endParaRPr b="1" sz="1600">
                        <a:solidFill>
                          <a:schemeClr val="accent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ACCURACY(%)</a:t>
                      </a:r>
                      <a:endParaRPr b="1" sz="16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PRECISION(%)</a:t>
                      </a:r>
                      <a:endParaRPr b="1" sz="16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RECALL(%)</a:t>
                      </a:r>
                      <a:endParaRPr b="1" sz="16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K-Nearest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Neighbor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76.85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70.72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80.84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Random Forest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81.38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81.90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80.80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Naive Bayes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71.60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67.36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83.88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Support Vector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Machine</a:t>
                      </a:r>
                      <a:endParaRPr b="1" sz="1200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78.87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79.05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78.81</a:t>
                      </a:r>
                      <a:endParaRPr b="1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DNN-LightGBM</a:t>
                      </a:r>
                      <a:endParaRPr b="1">
                        <a:solidFill>
                          <a:schemeClr val="dk2"/>
                        </a:solidFill>
                        <a:latin typeface="Exo 2"/>
                        <a:ea typeface="Exo 2"/>
                        <a:cs typeface="Exo 2"/>
                        <a:sym typeface="Exo 2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sng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91.70</a:t>
                      </a:r>
                      <a:endParaRPr b="1" sz="1700" u="sng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sng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90.67</a:t>
                      </a:r>
                      <a:endParaRPr b="1" sz="1700" u="sng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 u="sng">
                          <a:solidFill>
                            <a:schemeClr val="lt2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92.70</a:t>
                      </a:r>
                      <a:endParaRPr b="1" sz="1700" u="sng">
                        <a:solidFill>
                          <a:schemeClr val="lt2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4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40" name="Google Shape;340;p52"/>
          <p:cNvCxnSpPr/>
          <p:nvPr/>
        </p:nvCxnSpPr>
        <p:spPr>
          <a:xfrm flipH="1" rot="10800000">
            <a:off x="1176600" y="2200063"/>
            <a:ext cx="6834900" cy="1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52"/>
          <p:cNvCxnSpPr/>
          <p:nvPr/>
        </p:nvCxnSpPr>
        <p:spPr>
          <a:xfrm flipH="1" rot="10800000">
            <a:off x="1132500" y="3568638"/>
            <a:ext cx="6879000" cy="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52"/>
          <p:cNvCxnSpPr/>
          <p:nvPr/>
        </p:nvCxnSpPr>
        <p:spPr>
          <a:xfrm>
            <a:off x="1143600" y="4282313"/>
            <a:ext cx="6867900" cy="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52"/>
          <p:cNvCxnSpPr/>
          <p:nvPr/>
        </p:nvCxnSpPr>
        <p:spPr>
          <a:xfrm>
            <a:off x="1333800" y="1405763"/>
            <a:ext cx="6677700" cy="10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52"/>
          <p:cNvCxnSpPr/>
          <p:nvPr/>
        </p:nvCxnSpPr>
        <p:spPr>
          <a:xfrm>
            <a:off x="1165500" y="2817402"/>
            <a:ext cx="6846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ctrTitle"/>
          </p:nvPr>
        </p:nvSpPr>
        <p:spPr>
          <a:xfrm flipH="1">
            <a:off x="2747775" y="3021975"/>
            <a:ext cx="5195700" cy="133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50" name="Google Shape;350;p53"/>
          <p:cNvSpPr txBox="1"/>
          <p:nvPr>
            <p:ph idx="2" type="title"/>
          </p:nvPr>
        </p:nvSpPr>
        <p:spPr>
          <a:xfrm flipH="1">
            <a:off x="4964179" y="24930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8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51" name="Google Shape;351;p53"/>
          <p:cNvCxnSpPr/>
          <p:nvPr/>
        </p:nvCxnSpPr>
        <p:spPr>
          <a:xfrm>
            <a:off x="5042875" y="4077450"/>
            <a:ext cx="41010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idx="4294967295" type="body"/>
          </p:nvPr>
        </p:nvSpPr>
        <p:spPr>
          <a:xfrm>
            <a:off x="771325" y="0"/>
            <a:ext cx="74172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Lato"/>
              <a:buChar char="●"/>
            </a:pP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Chen, C., Zhang, Q., Ma, Q. and Yu, B., 2019. LightGBM-PPI: Predicting protein-protein interactions through LightGBM with multi-information fusion. </a:t>
            </a:r>
            <a:r>
              <a:rPr i="1"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Chemometrics and Intelligent Laboratory Systems</a:t>
            </a: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191</a:t>
            </a: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, pp.54-64.</a:t>
            </a:r>
            <a:endParaRPr sz="1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Wang, Y., You, Z., Li, L., Cheng, L., Zhou, X., Zhang, L., Li, X. and Jiang, T., 2018. Predicting protein interactions using a deep learning method-stacked sparse autoencoder combined with a probabilistic classification vector machine. </a:t>
            </a:r>
            <a:r>
              <a:rPr i="1"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Complexity</a:t>
            </a: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2018</a:t>
            </a: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Zhou, Y.Z., Gao, Y. and Zheng, Y.Y., 2011. Prediction of protein-protein interactions using local description of amino acid sequence. In </a:t>
            </a:r>
            <a:r>
              <a:rPr i="1" lang="en" sz="14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Advances in computer science and education applications</a:t>
            </a:r>
            <a:r>
              <a:rPr lang="en" sz="14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(pp. 254-262). Springer, Berlin, Heidelberg.</a:t>
            </a:r>
            <a:endParaRPr sz="14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Song, Y., Huang, J., Zhou, D., Zha, H. and Giles, C.L., 2007, September. Iknn: Informative k-nearest neighbor pattern classification. In </a:t>
            </a:r>
            <a:r>
              <a:rPr i="1"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European Conference on Principles of Data Mining and Knowledge Discovery</a:t>
            </a: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(pp. 248-264). Springer, Berlin, Heidelberg.</a:t>
            </a:r>
            <a:endParaRPr sz="1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Geng, H., Lu, T., Lin, X., Liu, Y. and Yan, F., 2015. Prediction of protein-protein interaction sites based on naive Bayes classifier. </a:t>
            </a:r>
            <a:r>
              <a:rPr i="1"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Biochemistry research international</a:t>
            </a: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i="1"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2015</a:t>
            </a: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Qi, Y., Klein-Seetharaman, J. and Bar-Joseph, Z., 2005. Random forest similarity for protein-protein interaction prediction from multiple sources. In </a:t>
            </a:r>
            <a:r>
              <a:rPr i="1"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Biocomputing 2005</a:t>
            </a: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 (pp. 531-542).</a:t>
            </a:r>
            <a:endParaRPr sz="1400">
              <a:solidFill>
                <a:srgbClr val="EFEFE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EFEFEF"/>
                </a:solidFill>
                <a:latin typeface="Lato"/>
                <a:ea typeface="Lato"/>
                <a:cs typeface="Lato"/>
                <a:sym typeface="Lato"/>
              </a:rPr>
              <a:t>S.M, V.R.G, S.S.S, G.Panda. Deep neural network and extreme gradient boosting based hybrid classifier for improved prediction of protein-protein interaction. IEEE/ACM Transactions on Computational Biology and Bioinformatics, 2021.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ctrTitle"/>
          </p:nvPr>
        </p:nvSpPr>
        <p:spPr>
          <a:xfrm flipH="1">
            <a:off x="2747779" y="271292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63" name="Google Shape;163;p2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4" name="Google Shape;164;p28"/>
          <p:cNvCxnSpPr/>
          <p:nvPr/>
        </p:nvCxnSpPr>
        <p:spPr>
          <a:xfrm flipH="1" rot="10800000">
            <a:off x="5120100" y="4094425"/>
            <a:ext cx="4023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2"/>
                </a:solidFill>
              </a:rPr>
              <a:t>Does anyone have any questions?</a:t>
            </a:r>
            <a:endParaRPr sz="14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62" name="Google Shape;362;p55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63" name="Google Shape;363;p55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55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407125" y="234225"/>
            <a:ext cx="7701000" cy="4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Protein-protein interactions (PPIs) play an important role in cell life activities, including DNA synthesis, gene transcription and translation, immune response and enzyme catalysis.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However, the traditional experimental methods are time-consuming and costly.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Recent studies have shown the importance of understanding interactions of human proteins with other proteins. The coronavirus attacks human body by protein-protein 	interaction.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ctrTitle"/>
          </p:nvPr>
        </p:nvSpPr>
        <p:spPr>
          <a:xfrm flipH="1">
            <a:off x="2747779" y="271292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OF RESEARCH WORK</a:t>
            </a:r>
            <a:endParaRPr/>
          </a:p>
        </p:txBody>
      </p:sp>
      <p:sp>
        <p:nvSpPr>
          <p:cNvPr id="175" name="Google Shape;175;p30"/>
          <p:cNvSpPr txBox="1"/>
          <p:nvPr>
            <p:ph idx="2" type="title"/>
          </p:nvPr>
        </p:nvSpPr>
        <p:spPr>
          <a:xfrm flipH="1">
            <a:off x="4964179" y="219450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76" name="Google Shape;176;p30"/>
          <p:cNvCxnSpPr/>
          <p:nvPr/>
        </p:nvCxnSpPr>
        <p:spPr>
          <a:xfrm flipH="1" rot="10800000">
            <a:off x="3740450" y="4282000"/>
            <a:ext cx="5403900" cy="1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701100" y="207025"/>
            <a:ext cx="7341900" cy="45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We use Pseudo Amino Acid Composition (PseAAC) and Conjoint Triad (CT) for converting inconsistent protein sequence strings into numeric vectors.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Then use traditional ML models for final classification of Protein-Protein Interaction and establish a baseline for comparison.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Tweaked existing Deep Neural Network XGBoost (DNN-XGB) to get a different DNN-LightGBM model for conducting comparisons with baseline models.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/>
          <p:nvPr/>
        </p:nvSpPr>
        <p:spPr>
          <a:xfrm>
            <a:off x="5032513" y="3285250"/>
            <a:ext cx="1078500" cy="792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Numeric Feature Vector</a:t>
            </a:r>
            <a:endParaRPr b="1"/>
          </a:p>
        </p:txBody>
      </p:sp>
      <p:sp>
        <p:nvSpPr>
          <p:cNvPr id="187" name="Google Shape;187;p32"/>
          <p:cNvSpPr/>
          <p:nvPr/>
        </p:nvSpPr>
        <p:spPr>
          <a:xfrm flipH="1">
            <a:off x="3075295" y="1994973"/>
            <a:ext cx="782400" cy="792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PPI Pairs</a:t>
            </a:r>
            <a:endParaRPr b="1"/>
          </a:p>
        </p:txBody>
      </p:sp>
      <p:sp>
        <p:nvSpPr>
          <p:cNvPr id="188" name="Google Shape;188;p32"/>
          <p:cNvSpPr/>
          <p:nvPr/>
        </p:nvSpPr>
        <p:spPr>
          <a:xfrm flipH="1">
            <a:off x="7226901" y="1978325"/>
            <a:ext cx="1259700" cy="792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Prediction</a:t>
            </a:r>
            <a:endParaRPr b="1"/>
          </a:p>
        </p:txBody>
      </p:sp>
      <p:sp>
        <p:nvSpPr>
          <p:cNvPr id="189" name="Google Shape;189;p32"/>
          <p:cNvSpPr/>
          <p:nvPr/>
        </p:nvSpPr>
        <p:spPr>
          <a:xfrm>
            <a:off x="749074" y="3282100"/>
            <a:ext cx="1015800" cy="7989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PPI Dataset</a:t>
            </a:r>
            <a:endParaRPr b="1"/>
          </a:p>
        </p:txBody>
      </p:sp>
      <p:sp>
        <p:nvSpPr>
          <p:cNvPr id="190" name="Google Shape;190;p32"/>
          <p:cNvSpPr txBox="1"/>
          <p:nvPr/>
        </p:nvSpPr>
        <p:spPr>
          <a:xfrm>
            <a:off x="1184810" y="4282400"/>
            <a:ext cx="78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xo 2"/>
                <a:ea typeface="Exo 2"/>
                <a:cs typeface="Exo 2"/>
                <a:sym typeface="Exo 2"/>
              </a:rPr>
              <a:t>JAN 14</a:t>
            </a:r>
            <a:endParaRPr b="1" sz="1200">
              <a:solidFill>
                <a:schemeClr val="lt1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91" name="Google Shape;191;p32"/>
          <p:cNvSpPr txBox="1"/>
          <p:nvPr>
            <p:ph type="ctrTitle"/>
          </p:nvPr>
        </p:nvSpPr>
        <p:spPr>
          <a:xfrm flipH="1">
            <a:off x="1184650" y="1684875"/>
            <a:ext cx="16176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Extract PPI pairs from fasta file</a:t>
            </a:r>
            <a:endParaRPr b="0" sz="1400"/>
          </a:p>
        </p:txBody>
      </p:sp>
      <p:cxnSp>
        <p:nvCxnSpPr>
          <p:cNvPr id="192" name="Google Shape;192;p32"/>
          <p:cNvCxnSpPr>
            <a:stCxn id="189" idx="3"/>
            <a:endCxn id="189" idx="3"/>
          </p:cNvCxnSpPr>
          <p:nvPr/>
        </p:nvCxnSpPr>
        <p:spPr>
          <a:xfrm>
            <a:off x="1256974" y="32821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32"/>
          <p:cNvCxnSpPr/>
          <p:nvPr/>
        </p:nvCxnSpPr>
        <p:spPr>
          <a:xfrm rot="10800000">
            <a:off x="1205688" y="2408575"/>
            <a:ext cx="5100" cy="86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2"/>
          <p:cNvCxnSpPr/>
          <p:nvPr/>
        </p:nvCxnSpPr>
        <p:spPr>
          <a:xfrm flipH="1" rot="10800000">
            <a:off x="3865438" y="2385725"/>
            <a:ext cx="1722000" cy="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2"/>
          <p:cNvCxnSpPr/>
          <p:nvPr/>
        </p:nvCxnSpPr>
        <p:spPr>
          <a:xfrm flipH="1" rot="10800000">
            <a:off x="6074788" y="3701025"/>
            <a:ext cx="17502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2"/>
          <p:cNvSpPr txBox="1"/>
          <p:nvPr>
            <p:ph type="ctrTitle"/>
          </p:nvPr>
        </p:nvSpPr>
        <p:spPr>
          <a:xfrm flipH="1">
            <a:off x="4389025" y="1629700"/>
            <a:ext cx="17220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Apply feature extraction methods</a:t>
            </a:r>
            <a:endParaRPr b="0" sz="1400"/>
          </a:p>
        </p:txBody>
      </p:sp>
      <p:sp>
        <p:nvSpPr>
          <p:cNvPr id="197" name="Google Shape;197;p32"/>
          <p:cNvSpPr txBox="1"/>
          <p:nvPr>
            <p:ph type="ctrTitle"/>
          </p:nvPr>
        </p:nvSpPr>
        <p:spPr>
          <a:xfrm flipH="1">
            <a:off x="6392138" y="3879175"/>
            <a:ext cx="17925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Apply machine learning classification algorithms</a:t>
            </a:r>
            <a:endParaRPr b="0" sz="1400"/>
          </a:p>
        </p:txBody>
      </p:sp>
      <p:cxnSp>
        <p:nvCxnSpPr>
          <p:cNvPr id="198" name="Google Shape;198;p32"/>
          <p:cNvCxnSpPr/>
          <p:nvPr/>
        </p:nvCxnSpPr>
        <p:spPr>
          <a:xfrm flipH="1" rot="10800000">
            <a:off x="1187738" y="2384975"/>
            <a:ext cx="18798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32"/>
          <p:cNvCxnSpPr>
            <a:endCxn id="186" idx="3"/>
          </p:cNvCxnSpPr>
          <p:nvPr/>
        </p:nvCxnSpPr>
        <p:spPr>
          <a:xfrm flipH="1">
            <a:off x="5571763" y="2386150"/>
            <a:ext cx="4500" cy="8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32"/>
          <p:cNvCxnSpPr/>
          <p:nvPr/>
        </p:nvCxnSpPr>
        <p:spPr>
          <a:xfrm rot="10800000">
            <a:off x="7824988" y="2770975"/>
            <a:ext cx="14700" cy="9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32"/>
          <p:cNvSpPr txBox="1"/>
          <p:nvPr>
            <p:ph type="ctrTitle"/>
          </p:nvPr>
        </p:nvSpPr>
        <p:spPr>
          <a:xfrm flipH="1">
            <a:off x="6960488" y="1187000"/>
            <a:ext cx="1792500" cy="68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Interacting </a:t>
            </a:r>
            <a:endParaRPr b="0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or</a:t>
            </a:r>
            <a:endParaRPr b="0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400"/>
              <a:t>Not Interacting</a:t>
            </a:r>
            <a:endParaRPr b="0" sz="1400"/>
          </a:p>
        </p:txBody>
      </p:sp>
      <p:sp>
        <p:nvSpPr>
          <p:cNvPr id="202" name="Google Shape;202;p32"/>
          <p:cNvSpPr txBox="1"/>
          <p:nvPr>
            <p:ph idx="4294967295" type="ctrTitle"/>
          </p:nvPr>
        </p:nvSpPr>
        <p:spPr>
          <a:xfrm>
            <a:off x="1079400" y="298050"/>
            <a:ext cx="69852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Process Flow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ctrTitle"/>
          </p:nvPr>
        </p:nvSpPr>
        <p:spPr>
          <a:xfrm flipH="1">
            <a:off x="2747779" y="271292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208" name="Google Shape;208;p33"/>
          <p:cNvSpPr txBox="1"/>
          <p:nvPr>
            <p:ph idx="2" type="title"/>
          </p:nvPr>
        </p:nvSpPr>
        <p:spPr>
          <a:xfrm flipH="1">
            <a:off x="4964179" y="2368675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</a:t>
            </a:r>
            <a:r>
              <a:rPr lang="en"/>
              <a:t>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09" name="Google Shape;209;p33"/>
          <p:cNvCxnSpPr/>
          <p:nvPr/>
        </p:nvCxnSpPr>
        <p:spPr>
          <a:xfrm>
            <a:off x="5605800" y="4265100"/>
            <a:ext cx="35382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274650" y="258475"/>
            <a:ext cx="8167800" cy="43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 u="sng">
                <a:latin typeface="Lato"/>
                <a:ea typeface="Lato"/>
                <a:cs typeface="Lato"/>
                <a:sym typeface="Lato"/>
              </a:rPr>
              <a:t>Saccharomyces Cerevisiae :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constructed by Guo et al., having 11,888 protein pairs, including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5594 interacting pairs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and                                        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5594 non-interacting pairs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. 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b="1" lang="en" sz="1800" u="sng">
                <a:latin typeface="Lato"/>
                <a:ea typeface="Lato"/>
                <a:cs typeface="Lato"/>
                <a:sym typeface="Lato"/>
              </a:rPr>
              <a:t>Helicobacter Pylori :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constructed by Martin et al., containing 2,916 protein pairs (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1,458 interacting pairs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1,458 non-interacting pairs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).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